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6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978" autoAdjust="0"/>
  </p:normalViewPr>
  <p:slideViewPr>
    <p:cSldViewPr snapToGrid="0" snapToObjects="1">
      <p:cViewPr varScale="1">
        <p:scale>
          <a:sx n="133" d="100"/>
          <a:sy n="133" d="100"/>
        </p:scale>
        <p:origin x="-1344" y="-9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4DCF96-126E-B048-9028-E0CD79640D00}" type="datetimeFigureOut">
              <a:rPr lang="en-US" smtClean="0"/>
              <a:t>7/3/13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869B54-C33E-8E41-BA2E-E1258752E384}" type="slidenum">
              <a:rPr lang="en-US" smtClean="0"/>
              <a:t>‹#›</a:t>
            </a:fld>
            <a:endParaRPr lang="en-US"/>
          </a:p>
        </p:txBody>
      </p:sp>
    </p:spTree>
    <p:extLst>
      <p:ext uri="{BB962C8B-B14F-4D97-AF65-F5344CB8AC3E}">
        <p14:creationId xmlns:p14="http://schemas.microsoft.com/office/powerpoint/2010/main" val="348096378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Fire Equipment Manufacturers’ Association’s mission is to educate others about the importance of balanced fire protection design, which focuses on the premise that safety to life does not depend solely on any single safeguard.</a:t>
            </a:r>
          </a:p>
          <a:p>
            <a:endParaRPr lang="en-US" dirty="0"/>
          </a:p>
        </p:txBody>
      </p:sp>
      <p:sp>
        <p:nvSpPr>
          <p:cNvPr id="4" name="Slide Number Placeholder 3"/>
          <p:cNvSpPr>
            <a:spLocks noGrp="1"/>
          </p:cNvSpPr>
          <p:nvPr>
            <p:ph type="sldNum" sz="quarter" idx="10"/>
          </p:nvPr>
        </p:nvSpPr>
        <p:spPr/>
        <p:txBody>
          <a:bodyPr/>
          <a:lstStyle/>
          <a:p>
            <a:fld id="{0F869B54-C33E-8E41-BA2E-E1258752E384}" type="slidenum">
              <a:rPr lang="en-US" smtClean="0"/>
              <a:t>1</a:t>
            </a:fld>
            <a:endParaRPr lang="en-US"/>
          </a:p>
        </p:txBody>
      </p:sp>
    </p:spTree>
    <p:extLst>
      <p:ext uri="{BB962C8B-B14F-4D97-AF65-F5344CB8AC3E}">
        <p14:creationId xmlns:p14="http://schemas.microsoft.com/office/powerpoint/2010/main" val="2329312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Your quick action can save lives and protect property.</a:t>
            </a:r>
          </a:p>
          <a:p>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Using a fire extinguisher properly is only one part of a fire safety plan. For more information and training videos, go to: </a:t>
            </a:r>
            <a:r>
              <a:rPr lang="en-US" sz="1200" kern="1200" dirty="0" err="1" smtClean="0">
                <a:solidFill>
                  <a:schemeClr val="tx1"/>
                </a:solidFill>
                <a:effectLst/>
                <a:latin typeface="+mn-lt"/>
                <a:ea typeface="+mn-ea"/>
                <a:cs typeface="+mn-cs"/>
              </a:rPr>
              <a:t>www.femalifesafety.org</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F869B54-C33E-8E41-BA2E-E1258752E384}" type="slidenum">
              <a:rPr lang="en-US" smtClean="0"/>
              <a:t>11</a:t>
            </a:fld>
            <a:endParaRPr lang="en-US"/>
          </a:p>
        </p:txBody>
      </p:sp>
    </p:spTree>
    <p:extLst>
      <p:ext uri="{BB962C8B-B14F-4D97-AF65-F5344CB8AC3E}">
        <p14:creationId xmlns:p14="http://schemas.microsoft.com/office/powerpoint/2010/main" val="3299821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Quick Checklist</a:t>
            </a:r>
          </a:p>
          <a:p>
            <a:endParaRPr lang="en-US" dirty="0" smtClean="0"/>
          </a:p>
          <a:p>
            <a:r>
              <a:rPr lang="en-US" sz="1200" kern="1200" dirty="0" smtClean="0">
                <a:solidFill>
                  <a:schemeClr val="tx1"/>
                </a:solidFill>
                <a:effectLst/>
                <a:latin typeface="+mn-lt"/>
                <a:ea typeface="+mn-ea"/>
                <a:cs typeface="+mn-cs"/>
              </a:rPr>
              <a:t>Before using a fire extinguisher, ensure that someone:</a:t>
            </a:r>
          </a:p>
          <a:p>
            <a:r>
              <a:rPr lang="en-US" sz="1200" kern="1200" dirty="0" smtClean="0">
                <a:solidFill>
                  <a:schemeClr val="tx1"/>
                </a:solidFill>
                <a:effectLst/>
                <a:latin typeface="+mn-lt"/>
                <a:ea typeface="+mn-ea"/>
                <a:cs typeface="+mn-cs"/>
              </a:rPr>
              <a:t>	-Notifies the fire department</a:t>
            </a:r>
          </a:p>
          <a:p>
            <a:r>
              <a:rPr lang="en-US" sz="1200" kern="1200" dirty="0" smtClean="0">
                <a:solidFill>
                  <a:schemeClr val="tx1"/>
                </a:solidFill>
                <a:effectLst/>
                <a:latin typeface="+mn-lt"/>
                <a:ea typeface="+mn-ea"/>
                <a:cs typeface="+mn-cs"/>
              </a:rPr>
              <a:t>	-Alerts others about the fire</a:t>
            </a:r>
          </a:p>
          <a:p>
            <a:r>
              <a:rPr lang="en-US" sz="1200" kern="1200" dirty="0" smtClean="0">
                <a:solidFill>
                  <a:schemeClr val="tx1"/>
                </a:solidFill>
                <a:effectLst/>
                <a:latin typeface="+mn-lt"/>
                <a:ea typeface="+mn-ea"/>
                <a:cs typeface="+mn-cs"/>
              </a:rPr>
              <a:t>	-Begins evacuating others from the premises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Also,</a:t>
            </a:r>
            <a:r>
              <a:rPr lang="en-US" sz="1200" kern="1200" baseline="0" dirty="0" smtClean="0">
                <a:solidFill>
                  <a:schemeClr val="tx1"/>
                </a:solidFill>
                <a:effectLst/>
                <a:latin typeface="+mn-lt"/>
                <a:ea typeface="+mn-ea"/>
                <a:cs typeface="+mn-cs"/>
              </a:rPr>
              <a:t> confirm that the fire is small and not spreading and make sure that the fire will not block your unobstructed escape route. Only someone knowledgeable about using a fire extinguisher should operate one.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F869B54-C33E-8E41-BA2E-E1258752E384}" type="slidenum">
              <a:rPr lang="en-US" smtClean="0"/>
              <a:t>3</a:t>
            </a:fld>
            <a:endParaRPr lang="en-US"/>
          </a:p>
        </p:txBody>
      </p:sp>
    </p:spTree>
    <p:extLst>
      <p:ext uri="{BB962C8B-B14F-4D97-AF65-F5344CB8AC3E}">
        <p14:creationId xmlns:p14="http://schemas.microsoft.com/office/powerpoint/2010/main" val="714225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When to</a:t>
            </a:r>
            <a:r>
              <a:rPr lang="en-US" baseline="0" dirty="0" smtClean="0"/>
              <a:t> use a fire extinguisher</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Fire extinguishers are for controlling small fires before they have a chance to spread. Before using one, make sure that: you have a clear escape, you are familiar with the operating instructions of the fire extinguisher, and that the extinguisher you have is suitable for the fire you’re facing.</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F869B54-C33E-8E41-BA2E-E1258752E384}" type="slidenum">
              <a:rPr lang="en-US" smtClean="0"/>
              <a:t>4</a:t>
            </a:fld>
            <a:endParaRPr lang="en-US"/>
          </a:p>
        </p:txBody>
      </p:sp>
    </p:spTree>
    <p:extLst>
      <p:ext uri="{BB962C8B-B14F-4D97-AF65-F5344CB8AC3E}">
        <p14:creationId xmlns:p14="http://schemas.microsoft.com/office/powerpoint/2010/main" val="47042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Common types of fires</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Before using an extinguisher on a fire, look at the use class symbols on the front label to make sure the extinguisher you have is suitable for the type of fire you are facing.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most common classes of fires are A, B, C &amp; K.</a:t>
            </a:r>
          </a:p>
          <a:p>
            <a:r>
              <a:rPr lang="en-US" sz="1200" kern="1200" dirty="0" smtClean="0">
                <a:solidFill>
                  <a:schemeClr val="tx1"/>
                </a:solidFill>
                <a:effectLst/>
                <a:latin typeface="+mn-lt"/>
                <a:ea typeface="+mn-ea"/>
                <a:cs typeface="+mn-cs"/>
              </a:rPr>
              <a:t>Class A fires involve common combustibles like wood, paper and tires.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Class B fires involve flammable liquids like gasoline &amp; petroleum oil.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Class C ratings involve energized equipment or things that are plugged in, like appliances, computers, televisions and electric machinery.</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Class K fires involve cooking oils and greases like vegetable fats.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ffectLst/>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F869B54-C33E-8E41-BA2E-E1258752E384}" type="slidenum">
              <a:rPr lang="en-US" smtClean="0"/>
              <a:t>5</a:t>
            </a:fld>
            <a:endParaRPr lang="en-US"/>
          </a:p>
        </p:txBody>
      </p:sp>
    </p:spTree>
    <p:extLst>
      <p:ext uri="{BB962C8B-B14F-4D97-AF65-F5344CB8AC3E}">
        <p14:creationId xmlns:p14="http://schemas.microsoft.com/office/powerpoint/2010/main" val="954536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PASS</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you’ve determined that the extinguisher is the correct type for the hazard, proceed to operate the extinguisher using the “P.A.S.S.” technique to control and extinguish the fire. </a:t>
            </a:r>
          </a:p>
          <a:p>
            <a:endParaRPr lang="en-US" dirty="0"/>
          </a:p>
        </p:txBody>
      </p:sp>
      <p:sp>
        <p:nvSpPr>
          <p:cNvPr id="4" name="Slide Number Placeholder 3"/>
          <p:cNvSpPr>
            <a:spLocks noGrp="1"/>
          </p:cNvSpPr>
          <p:nvPr>
            <p:ph type="sldNum" sz="quarter" idx="10"/>
          </p:nvPr>
        </p:nvSpPr>
        <p:spPr/>
        <p:txBody>
          <a:bodyPr/>
          <a:lstStyle/>
          <a:p>
            <a:fld id="{0F869B54-C33E-8E41-BA2E-E1258752E384}" type="slidenum">
              <a:rPr lang="en-US" smtClean="0"/>
              <a:t>6</a:t>
            </a:fld>
            <a:endParaRPr lang="en-US"/>
          </a:p>
        </p:txBody>
      </p:sp>
    </p:spTree>
    <p:extLst>
      <p:ext uri="{BB962C8B-B14F-4D97-AF65-F5344CB8AC3E}">
        <p14:creationId xmlns:p14="http://schemas.microsoft.com/office/powerpoint/2010/main" val="285977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Pull the pin</a:t>
            </a:r>
          </a:p>
          <a:p>
            <a:endParaRPr lang="en-US" dirty="0"/>
          </a:p>
        </p:txBody>
      </p:sp>
      <p:sp>
        <p:nvSpPr>
          <p:cNvPr id="4" name="Slide Number Placeholder 3"/>
          <p:cNvSpPr>
            <a:spLocks noGrp="1"/>
          </p:cNvSpPr>
          <p:nvPr>
            <p:ph type="sldNum" sz="quarter" idx="10"/>
          </p:nvPr>
        </p:nvSpPr>
        <p:spPr/>
        <p:txBody>
          <a:bodyPr/>
          <a:lstStyle/>
          <a:p>
            <a:fld id="{0F869B54-C33E-8E41-BA2E-E1258752E384}" type="slidenum">
              <a:rPr lang="en-US" smtClean="0"/>
              <a:t>7</a:t>
            </a:fld>
            <a:endParaRPr lang="en-US"/>
          </a:p>
        </p:txBody>
      </p:sp>
    </p:spTree>
    <p:extLst>
      <p:ext uri="{BB962C8B-B14F-4D97-AF65-F5344CB8AC3E}">
        <p14:creationId xmlns:p14="http://schemas.microsoft.com/office/powerpoint/2010/main" val="3085078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Aim the nozzle</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Next, stand 8-10 feet from the fire and aim the nozzle at the base of the fire. Do not get too close, or aim the nozzle too high.</a:t>
            </a:r>
          </a:p>
          <a:p>
            <a:endParaRPr lang="en-US" dirty="0"/>
          </a:p>
        </p:txBody>
      </p:sp>
      <p:sp>
        <p:nvSpPr>
          <p:cNvPr id="4" name="Slide Number Placeholder 3"/>
          <p:cNvSpPr>
            <a:spLocks noGrp="1"/>
          </p:cNvSpPr>
          <p:nvPr>
            <p:ph type="sldNum" sz="quarter" idx="10"/>
          </p:nvPr>
        </p:nvSpPr>
        <p:spPr/>
        <p:txBody>
          <a:bodyPr/>
          <a:lstStyle/>
          <a:p>
            <a:fld id="{0F869B54-C33E-8E41-BA2E-E1258752E384}" type="slidenum">
              <a:rPr lang="en-US" smtClean="0"/>
              <a:t>8</a:t>
            </a:fld>
            <a:endParaRPr lang="en-US"/>
          </a:p>
        </p:txBody>
      </p:sp>
    </p:spTree>
    <p:extLst>
      <p:ext uri="{BB962C8B-B14F-4D97-AF65-F5344CB8AC3E}">
        <p14:creationId xmlns:p14="http://schemas.microsoft.com/office/powerpoint/2010/main" val="1366721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Squeeze the levers</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Once the nozzle is aimed at the base of the fire, squeeze the levers together to begin discharge of the fire extinguishing agent.</a:t>
            </a:r>
          </a:p>
          <a:p>
            <a:endParaRPr lang="en-US" dirty="0"/>
          </a:p>
        </p:txBody>
      </p:sp>
      <p:sp>
        <p:nvSpPr>
          <p:cNvPr id="4" name="Slide Number Placeholder 3"/>
          <p:cNvSpPr>
            <a:spLocks noGrp="1"/>
          </p:cNvSpPr>
          <p:nvPr>
            <p:ph type="sldNum" sz="quarter" idx="10"/>
          </p:nvPr>
        </p:nvSpPr>
        <p:spPr/>
        <p:txBody>
          <a:bodyPr/>
          <a:lstStyle/>
          <a:p>
            <a:fld id="{0F869B54-C33E-8E41-BA2E-E1258752E384}" type="slidenum">
              <a:rPr lang="en-US" smtClean="0"/>
              <a:t>9</a:t>
            </a:fld>
            <a:endParaRPr lang="en-US"/>
          </a:p>
        </p:txBody>
      </p:sp>
    </p:spTree>
    <p:extLst>
      <p:ext uri="{BB962C8B-B14F-4D97-AF65-F5344CB8AC3E}">
        <p14:creationId xmlns:p14="http://schemas.microsoft.com/office/powerpoint/2010/main" val="1414180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Sweep from side-to-side</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Maintain your distance from the fire and sweep the nozzle from side to side, sweeping 3 to 6 inches beyond the right and left edges of the fire. Discharge the extinguisher until contents are exhausted to prevent re-ignition. Move around the fire to confirm it is completely extinguished. </a:t>
            </a:r>
          </a:p>
          <a:p>
            <a:endParaRPr lang="en-US" dirty="0"/>
          </a:p>
        </p:txBody>
      </p:sp>
      <p:sp>
        <p:nvSpPr>
          <p:cNvPr id="4" name="Slide Number Placeholder 3"/>
          <p:cNvSpPr>
            <a:spLocks noGrp="1"/>
          </p:cNvSpPr>
          <p:nvPr>
            <p:ph type="sldNum" sz="quarter" idx="10"/>
          </p:nvPr>
        </p:nvSpPr>
        <p:spPr/>
        <p:txBody>
          <a:bodyPr/>
          <a:lstStyle/>
          <a:p>
            <a:fld id="{0F869B54-C33E-8E41-BA2E-E1258752E384}" type="slidenum">
              <a:rPr lang="en-US" smtClean="0"/>
              <a:t>10</a:t>
            </a:fld>
            <a:endParaRPr lang="en-US"/>
          </a:p>
        </p:txBody>
      </p:sp>
    </p:spTree>
    <p:extLst>
      <p:ext uri="{BB962C8B-B14F-4D97-AF65-F5344CB8AC3E}">
        <p14:creationId xmlns:p14="http://schemas.microsoft.com/office/powerpoint/2010/main" val="1035614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886E5A-BA36-A14C-94AA-A77AA76A4293}" type="datetimeFigureOut">
              <a:rPr lang="en-US" smtClean="0"/>
              <a:t>7/3/13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3445300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886E5A-BA36-A14C-94AA-A77AA76A4293}" type="datetimeFigureOut">
              <a:rPr lang="en-US" smtClean="0"/>
              <a:t>7/3/13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404422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886E5A-BA36-A14C-94AA-A77AA76A4293}" type="datetimeFigureOut">
              <a:rPr lang="en-US" smtClean="0"/>
              <a:t>7/3/13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1746157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886E5A-BA36-A14C-94AA-A77AA76A4293}" type="datetimeFigureOut">
              <a:rPr lang="en-US" smtClean="0"/>
              <a:t>7/3/13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862300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886E5A-BA36-A14C-94AA-A77AA76A4293}" type="datetimeFigureOut">
              <a:rPr lang="en-US" smtClean="0"/>
              <a:t>7/3/13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3468549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886E5A-BA36-A14C-94AA-A77AA76A4293}" type="datetimeFigureOut">
              <a:rPr lang="en-US" smtClean="0"/>
              <a:t>7/3/13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1145177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886E5A-BA36-A14C-94AA-A77AA76A4293}" type="datetimeFigureOut">
              <a:rPr lang="en-US" smtClean="0"/>
              <a:t>7/3/13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130655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886E5A-BA36-A14C-94AA-A77AA76A4293}" type="datetimeFigureOut">
              <a:rPr lang="en-US" smtClean="0"/>
              <a:t>7/3/13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1252459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886E5A-BA36-A14C-94AA-A77AA76A4293}" type="datetimeFigureOut">
              <a:rPr lang="en-US" smtClean="0"/>
              <a:t>7/3/13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3254783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886E5A-BA36-A14C-94AA-A77AA76A4293}" type="datetimeFigureOut">
              <a:rPr lang="en-US" smtClean="0"/>
              <a:t>7/3/13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2301149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886E5A-BA36-A14C-94AA-A77AA76A4293}" type="datetimeFigureOut">
              <a:rPr lang="en-US" smtClean="0"/>
              <a:t>7/3/13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CA413C-CD63-D940-8360-849232BE182A}" type="slidenum">
              <a:rPr lang="en-US" smtClean="0"/>
              <a:t>‹#›</a:t>
            </a:fld>
            <a:endParaRPr lang="en-US"/>
          </a:p>
        </p:txBody>
      </p:sp>
    </p:spTree>
    <p:extLst>
      <p:ext uri="{BB962C8B-B14F-4D97-AF65-F5344CB8AC3E}">
        <p14:creationId xmlns:p14="http://schemas.microsoft.com/office/powerpoint/2010/main" val="404515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E886E5A-BA36-A14C-94AA-A77AA76A4293}" type="datetimeFigureOut">
              <a:rPr lang="en-US" smtClean="0"/>
              <a:t>7/3/13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7CA413C-CD63-D940-8360-849232BE182A}" type="slidenum">
              <a:rPr lang="en-US" smtClean="0"/>
              <a:t>‹#›</a:t>
            </a:fld>
            <a:endParaRPr lang="en-US"/>
          </a:p>
        </p:txBody>
      </p:sp>
    </p:spTree>
    <p:extLst>
      <p:ext uri="{BB962C8B-B14F-4D97-AF65-F5344CB8AC3E}">
        <p14:creationId xmlns:p14="http://schemas.microsoft.com/office/powerpoint/2010/main" val="2852286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hyperlink" Target="https://www.youtube.com/watch?v=BLjoWjCrDq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 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75606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994430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1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3780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Box 4"/>
          <p:cNvSpPr txBox="1"/>
          <p:nvPr/>
        </p:nvSpPr>
        <p:spPr>
          <a:xfrm>
            <a:off x="2256459" y="4204938"/>
            <a:ext cx="4631082" cy="369332"/>
          </a:xfrm>
          <a:prstGeom prst="rect">
            <a:avLst/>
          </a:prstGeom>
          <a:noFill/>
        </p:spPr>
        <p:txBody>
          <a:bodyPr wrap="square" rtlCol="0">
            <a:spAutoFit/>
          </a:bodyPr>
          <a:lstStyle/>
          <a:p>
            <a:pPr algn="ctr"/>
            <a:r>
              <a:rPr lang="en-US" dirty="0"/>
              <a:t>A fully illustrated video is also </a:t>
            </a:r>
            <a:r>
              <a:rPr lang="en-US" dirty="0" smtClean="0"/>
              <a:t>available </a:t>
            </a:r>
            <a:r>
              <a:rPr lang="en-US" dirty="0" smtClean="0">
                <a:solidFill>
                  <a:schemeClr val="accent2"/>
                </a:solidFill>
                <a:hlinkClick r:id="rId3"/>
              </a:rPr>
              <a:t>here</a:t>
            </a:r>
            <a:r>
              <a:rPr lang="en-US" dirty="0" smtClean="0"/>
              <a:t>.</a:t>
            </a:r>
            <a:endParaRPr lang="en-US" dirty="0"/>
          </a:p>
        </p:txBody>
      </p:sp>
    </p:spTree>
    <p:extLst>
      <p:ext uri="{BB962C8B-B14F-4D97-AF65-F5344CB8AC3E}">
        <p14:creationId xmlns:p14="http://schemas.microsoft.com/office/powerpoint/2010/main" val="769617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1978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896088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 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532793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206516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72563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77727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280373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171</TotalTime>
  <Words>446</Words>
  <Application>Microsoft Macintosh PowerPoint</Application>
  <PresentationFormat>On-screen Show (16:9)</PresentationFormat>
  <Paragraphs>51</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Coalesce Marketing &amp; 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Muller</dc:creator>
  <cp:lastModifiedBy>Jason Kobishop</cp:lastModifiedBy>
  <cp:revision>9</cp:revision>
  <dcterms:created xsi:type="dcterms:W3CDTF">2013-04-29T18:24:35Z</dcterms:created>
  <dcterms:modified xsi:type="dcterms:W3CDTF">2013-07-03T14:36:53Z</dcterms:modified>
</cp:coreProperties>
</file>